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68" d="100"/>
          <a:sy n="68" d="100"/>
        </p:scale>
        <p:origin x="120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sz="1000" b="1" i="0" u="none" strike="noStrike" baseline="0">
                <a:solidFill>
                  <a:srgbClr val="000000"/>
                </a:solidFill>
                <a:latin typeface="Calibri"/>
                <a:ea typeface="Calibri"/>
                <a:cs typeface="Calibri"/>
              </a:defRPr>
            </a:pPr>
            <a:r>
              <a:rPr lang="en-US"/>
              <a:t>Note: 44% of records have been excluded
because they do not  include a degree level. 
As a result, the chart below may not be 
representative of the full sample</a:t>
            </a:r>
          </a:p>
        </c:rich>
      </c:tx>
      <c:layout>
        <c:manualLayout>
          <c:xMode val="edge"/>
          <c:yMode val="edge"/>
          <c:x val="0.60190214430743327"/>
          <c:y val="0.84642286380869058"/>
        </c:manualLayout>
      </c:layout>
      <c:overlay val="0"/>
      <c:spPr>
        <a:solidFill>
          <a:schemeClr val="bg1"/>
        </a:solidFill>
        <a:ln>
          <a:solidFill>
            <a:schemeClr val="tx1"/>
          </a:solidFill>
        </a:ln>
      </c:spPr>
    </c:title>
    <c:autoTitleDeleted val="0"/>
    <c:plotArea>
      <c:layout>
        <c:manualLayout>
          <c:layoutTarget val="inner"/>
          <c:xMode val="edge"/>
          <c:yMode val="edge"/>
          <c:x val="0.25912978444285029"/>
          <c:y val="0.18769220268623785"/>
          <c:w val="0.50988480932333047"/>
          <c:h val="0.65522028218979"/>
        </c:manualLayout>
      </c:layout>
      <c:pieChart>
        <c:varyColors val="1"/>
        <c:ser>
          <c:idx val="0"/>
          <c:order val="0"/>
          <c:spPr>
            <a:ln>
              <a:solidFill>
                <a:schemeClr val="bg1"/>
              </a:solidFill>
            </a:ln>
          </c:spPr>
          <c:dPt>
            <c:idx val="0"/>
            <c:bubble3D val="0"/>
            <c:spPr>
              <a:solidFill>
                <a:schemeClr val="accent1">
                  <a:lumMod val="75000"/>
                </a:schemeClr>
              </a:solidFill>
              <a:ln>
                <a:solidFill>
                  <a:schemeClr val="bg1"/>
                </a:solidFill>
              </a:ln>
            </c:spPr>
            <c:extLst>
              <c:ext xmlns:c16="http://schemas.microsoft.com/office/drawing/2014/chart" uri="{C3380CC4-5D6E-409C-BE32-E72D297353CC}">
                <c16:uniqueId val="{00000001-4F3B-4A00-8FFE-789C6582959B}"/>
              </c:ext>
            </c:extLst>
          </c:dPt>
          <c:dPt>
            <c:idx val="1"/>
            <c:bubble3D val="0"/>
            <c:spPr>
              <a:solidFill>
                <a:srgbClr val="B03118"/>
              </a:solidFill>
              <a:ln>
                <a:solidFill>
                  <a:schemeClr val="bg1"/>
                </a:solidFill>
              </a:ln>
            </c:spPr>
            <c:extLst>
              <c:ext xmlns:c16="http://schemas.microsoft.com/office/drawing/2014/chart" uri="{C3380CC4-5D6E-409C-BE32-E72D297353CC}">
                <c16:uniqueId val="{00000003-4F3B-4A00-8FFE-789C6582959B}"/>
              </c:ext>
            </c:extLst>
          </c:dPt>
          <c:dPt>
            <c:idx val="2"/>
            <c:bubble3D val="0"/>
            <c:spPr>
              <a:solidFill>
                <a:srgbClr val="9148C8"/>
              </a:solidFill>
              <a:ln>
                <a:solidFill>
                  <a:schemeClr val="bg1"/>
                </a:solidFill>
              </a:ln>
            </c:spPr>
            <c:extLst>
              <c:ext xmlns:c16="http://schemas.microsoft.com/office/drawing/2014/chart" uri="{C3380CC4-5D6E-409C-BE32-E72D297353CC}">
                <c16:uniqueId val="{00000005-4F3B-4A00-8FFE-789C6582959B}"/>
              </c:ext>
            </c:extLst>
          </c:dPt>
          <c:dPt>
            <c:idx val="3"/>
            <c:bubble3D val="0"/>
            <c:spPr>
              <a:solidFill>
                <a:srgbClr val="4FB76F"/>
              </a:solidFill>
              <a:ln>
                <a:solidFill>
                  <a:schemeClr val="bg1"/>
                </a:solidFill>
              </a:ln>
            </c:spPr>
            <c:extLst>
              <c:ext xmlns:c16="http://schemas.microsoft.com/office/drawing/2014/chart" uri="{C3380CC4-5D6E-409C-BE32-E72D297353CC}">
                <c16:uniqueId val="{00000007-4F3B-4A00-8FFE-789C6582959B}"/>
              </c:ext>
            </c:extLst>
          </c:dPt>
          <c:dPt>
            <c:idx val="4"/>
            <c:bubble3D val="0"/>
            <c:extLst>
              <c:ext xmlns:c16="http://schemas.microsoft.com/office/drawing/2014/chart" uri="{C3380CC4-5D6E-409C-BE32-E72D297353CC}">
                <c16:uniqueId val="{00000008-4F3B-4A00-8FFE-789C6582959B}"/>
              </c:ext>
            </c:extLst>
          </c:dPt>
          <c:dLbls>
            <c:dLbl>
              <c:idx val="0"/>
              <c:layout>
                <c:manualLayout>
                  <c:x val="-5.350446718087991E-3"/>
                  <c:y val="2.5317550421012379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F3B-4A00-8FFE-789C6582959B}"/>
                </c:ext>
              </c:extLst>
            </c:dLbl>
            <c:dLbl>
              <c:idx val="1"/>
              <c:layout>
                <c:manualLayout>
                  <c:x val="-0.1039861669467369"/>
                  <c:y val="2.0315755211784577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4F3B-4A00-8FFE-789C6582959B}"/>
                </c:ext>
              </c:extLst>
            </c:dLbl>
            <c:dLbl>
              <c:idx val="2"/>
              <c:layout>
                <c:manualLayout>
                  <c:x val="1.0363628415237371E-3"/>
                  <c:y val="-8.1597379726797686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4F3B-4A00-8FFE-789C6582959B}"/>
                </c:ext>
              </c:extLst>
            </c:dLbl>
            <c:dLbl>
              <c:idx val="3"/>
              <c:layout>
                <c:manualLayout>
                  <c:x val="-1.9876837210714003E-2"/>
                  <c:y val="5.6377334942035017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4F3B-4A00-8FFE-789C6582959B}"/>
                </c:ext>
              </c:extLst>
            </c:dLbl>
            <c:dLbl>
              <c:idx val="4"/>
              <c:layout>
                <c:manualLayout>
                  <c:x val="9.6555760333848911E-2"/>
                  <c:y val="4.1185532876780858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4F3B-4A00-8FFE-789C6582959B}"/>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'Edu and Experience Break... (2)'!$A$4:$A$8</c:f>
              <c:strCache>
                <c:ptCount val="5"/>
                <c:pt idx="0">
                  <c:v>High school or GED</c:v>
                </c:pt>
                <c:pt idx="1">
                  <c:v>Associate's degree</c:v>
                </c:pt>
                <c:pt idx="2">
                  <c:v>Bachelor's degree</c:v>
                </c:pt>
                <c:pt idx="3">
                  <c:v>Master's degree</c:v>
                </c:pt>
                <c:pt idx="4">
                  <c:v>Ph.D. or professional degree</c:v>
                </c:pt>
              </c:strCache>
            </c:strRef>
          </c:cat>
          <c:val>
            <c:numRef>
              <c:f>'Edu and Experience Break... (2)'!$B$4:$B$8</c:f>
              <c:numCache>
                <c:formatCode>#,##0;[Red]\ \(#,##0\)</c:formatCode>
                <c:ptCount val="5"/>
                <c:pt idx="0">
                  <c:v>18177</c:v>
                </c:pt>
                <c:pt idx="1">
                  <c:v>4450</c:v>
                </c:pt>
                <c:pt idx="2">
                  <c:v>17528</c:v>
                </c:pt>
                <c:pt idx="3">
                  <c:v>2418</c:v>
                </c:pt>
                <c:pt idx="4">
                  <c:v>979</c:v>
                </c:pt>
              </c:numCache>
            </c:numRef>
          </c:val>
          <c:extLst>
            <c:ext xmlns:c16="http://schemas.microsoft.com/office/drawing/2014/chart" uri="{C3380CC4-5D6E-409C-BE32-E72D297353CC}">
              <c16:uniqueId val="{00000009-4F3B-4A00-8FFE-789C6582959B}"/>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a:noFill/>
    </a:ln>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0.29125</cdr:x>
      <cdr:y>0.71737</cdr:y>
    </cdr:from>
    <cdr:to>
      <cdr:x>0.29125</cdr:x>
      <cdr:y>0.72027</cdr:y>
    </cdr:to>
    <cdr:sp macro="" textlink="">
      <cdr:nvSpPr>
        <cdr:cNvPr id="2" name="TextBox 1"/>
        <cdr:cNvSpPr txBox="1"/>
      </cdr:nvSpPr>
      <cdr:spPr>
        <a:xfrm xmlns:a="http://schemas.openxmlformats.org/drawingml/2006/main">
          <a:off x="1645584" y="4214190"/>
          <a:ext cx="3917016" cy="20578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r"/>
          <a:r>
            <a:rPr lang="en-US" sz="900" b="1" dirty="0"/>
            <a:t>Source: CT DOL Analysis of HWOL</a:t>
          </a:r>
          <a:r>
            <a:rPr lang="en-US" sz="900" b="1" baseline="0" dirty="0"/>
            <a:t> Data</a:t>
          </a:r>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2/19/2025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2/19/2025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2/19/2025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2/19/2025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2/19/2025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2/19/2025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2/19/2025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2/19/2025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February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5" name="Picture 4">
            <a:extLst>
              <a:ext uri="{FF2B5EF4-FFF2-40B4-BE49-F238E27FC236}">
                <a16:creationId xmlns:a16="http://schemas.microsoft.com/office/drawing/2014/main" id="{445618F8-1AEB-ABA6-A427-05FEE82B79C9}"/>
              </a:ext>
            </a:extLst>
          </p:cNvPr>
          <p:cNvPicPr>
            <a:picLocks noChangeAspect="1"/>
          </p:cNvPicPr>
          <p:nvPr/>
        </p:nvPicPr>
        <p:blipFill>
          <a:blip r:embed="rId2"/>
          <a:stretch>
            <a:fillRect/>
          </a:stretch>
        </p:blipFill>
        <p:spPr>
          <a:xfrm>
            <a:off x="1033462" y="933450"/>
            <a:ext cx="707707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3" name="Picture 2">
            <a:extLst>
              <a:ext uri="{FF2B5EF4-FFF2-40B4-BE49-F238E27FC236}">
                <a16:creationId xmlns:a16="http://schemas.microsoft.com/office/drawing/2014/main" id="{C529EFD0-FFFA-CC73-CE34-AC2DBA6EC829}"/>
              </a:ext>
            </a:extLst>
          </p:cNvPr>
          <p:cNvPicPr>
            <a:picLocks noChangeAspect="1"/>
          </p:cNvPicPr>
          <p:nvPr/>
        </p:nvPicPr>
        <p:blipFill>
          <a:blip r:embed="rId2"/>
          <a:stretch>
            <a:fillRect/>
          </a:stretch>
        </p:blipFill>
        <p:spPr>
          <a:xfrm>
            <a:off x="2694847" y="847725"/>
            <a:ext cx="4059104" cy="516255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graphicFrame>
        <p:nvGraphicFramePr>
          <p:cNvPr id="4" name="Chart 3">
            <a:extLst>
              <a:ext uri="{FF2B5EF4-FFF2-40B4-BE49-F238E27FC236}">
                <a16:creationId xmlns:a16="http://schemas.microsoft.com/office/drawing/2014/main" id="{4D825687-B5C6-0049-B70F-F592E95C3486}"/>
              </a:ext>
            </a:extLst>
          </p:cNvPr>
          <p:cNvGraphicFramePr>
            <a:graphicFrameLocks/>
          </p:cNvGraphicFramePr>
          <p:nvPr>
            <p:extLst>
              <p:ext uri="{D42A27DB-BD31-4B8C-83A1-F6EECF244321}">
                <p14:modId xmlns:p14="http://schemas.microsoft.com/office/powerpoint/2010/main" val="1222582868"/>
              </p:ext>
            </p:extLst>
          </p:nvPr>
        </p:nvGraphicFramePr>
        <p:xfrm>
          <a:off x="1543890" y="1327920"/>
          <a:ext cx="6056219" cy="4715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8" name="Picture 7">
            <a:extLst>
              <a:ext uri="{FF2B5EF4-FFF2-40B4-BE49-F238E27FC236}">
                <a16:creationId xmlns:a16="http://schemas.microsoft.com/office/drawing/2014/main" id="{61A1AADB-125A-EBB2-0728-A8636C371036}"/>
              </a:ext>
            </a:extLst>
          </p:cNvPr>
          <p:cNvPicPr>
            <a:picLocks noChangeAspect="1"/>
          </p:cNvPicPr>
          <p:nvPr/>
        </p:nvPicPr>
        <p:blipFill>
          <a:blip r:embed="rId2"/>
          <a:stretch>
            <a:fillRect/>
          </a:stretch>
        </p:blipFill>
        <p:spPr>
          <a:xfrm>
            <a:off x="1162050" y="1898649"/>
            <a:ext cx="6819900" cy="291465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02986999-BE17-5AA0-5180-DDE94B0B7400}"/>
              </a:ext>
            </a:extLst>
          </p:cNvPr>
          <p:cNvPicPr>
            <a:picLocks noChangeAspect="1"/>
          </p:cNvPicPr>
          <p:nvPr/>
        </p:nvPicPr>
        <p:blipFill>
          <a:blip r:embed="rId2"/>
          <a:stretch>
            <a:fillRect/>
          </a:stretch>
        </p:blipFill>
        <p:spPr>
          <a:xfrm>
            <a:off x="2938462" y="293467"/>
            <a:ext cx="3267075" cy="6002558"/>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4" name="Picture 3">
            <a:extLst>
              <a:ext uri="{FF2B5EF4-FFF2-40B4-BE49-F238E27FC236}">
                <a16:creationId xmlns:a16="http://schemas.microsoft.com/office/drawing/2014/main" id="{53DFC3BA-8065-4834-58FF-1D7CF49703AA}"/>
              </a:ext>
            </a:extLst>
          </p:cNvPr>
          <p:cNvPicPr>
            <a:picLocks noChangeAspect="1"/>
          </p:cNvPicPr>
          <p:nvPr/>
        </p:nvPicPr>
        <p:blipFill>
          <a:blip r:embed="rId2"/>
          <a:stretch>
            <a:fillRect/>
          </a:stretch>
        </p:blipFill>
        <p:spPr>
          <a:xfrm>
            <a:off x="1948834" y="759073"/>
            <a:ext cx="5246330" cy="503193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4" name="Picture 3">
            <a:extLst>
              <a:ext uri="{FF2B5EF4-FFF2-40B4-BE49-F238E27FC236}">
                <a16:creationId xmlns:a16="http://schemas.microsoft.com/office/drawing/2014/main" id="{0581B8D5-C2FF-DB5D-4A8F-526C12958B1D}"/>
              </a:ext>
            </a:extLst>
          </p:cNvPr>
          <p:cNvPicPr>
            <a:picLocks noChangeAspect="1"/>
          </p:cNvPicPr>
          <p:nvPr/>
        </p:nvPicPr>
        <p:blipFill>
          <a:blip r:embed="rId2"/>
          <a:stretch>
            <a:fillRect/>
          </a:stretch>
        </p:blipFill>
        <p:spPr>
          <a:xfrm>
            <a:off x="1704975" y="1195791"/>
            <a:ext cx="5734050" cy="46291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5" name="Picture 4">
            <a:extLst>
              <a:ext uri="{FF2B5EF4-FFF2-40B4-BE49-F238E27FC236}">
                <a16:creationId xmlns:a16="http://schemas.microsoft.com/office/drawing/2014/main" id="{3E1F4406-D821-4940-3946-D18980F678F6}"/>
              </a:ext>
            </a:extLst>
          </p:cNvPr>
          <p:cNvPicPr>
            <a:picLocks noChangeAspect="1"/>
          </p:cNvPicPr>
          <p:nvPr/>
        </p:nvPicPr>
        <p:blipFill>
          <a:blip r:embed="rId2"/>
          <a:stretch>
            <a:fillRect/>
          </a:stretch>
        </p:blipFill>
        <p:spPr>
          <a:xfrm>
            <a:off x="1000123" y="1210693"/>
            <a:ext cx="7143750"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3" name="Picture 2">
            <a:extLst>
              <a:ext uri="{FF2B5EF4-FFF2-40B4-BE49-F238E27FC236}">
                <a16:creationId xmlns:a16="http://schemas.microsoft.com/office/drawing/2014/main" id="{9F138B93-0DBC-C30B-B0EA-B962AB2333E7}"/>
              </a:ext>
            </a:extLst>
          </p:cNvPr>
          <p:cNvPicPr>
            <a:picLocks noChangeAspect="1"/>
          </p:cNvPicPr>
          <p:nvPr/>
        </p:nvPicPr>
        <p:blipFill>
          <a:blip r:embed="rId2"/>
          <a:stretch>
            <a:fillRect/>
          </a:stretch>
        </p:blipFill>
        <p:spPr>
          <a:xfrm>
            <a:off x="2821431" y="457200"/>
            <a:ext cx="3525521" cy="5670126"/>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4" name="Picture 3">
            <a:extLst>
              <a:ext uri="{FF2B5EF4-FFF2-40B4-BE49-F238E27FC236}">
                <a16:creationId xmlns:a16="http://schemas.microsoft.com/office/drawing/2014/main" id="{B441D127-182C-0367-DB6C-C2FAE44D7C9B}"/>
              </a:ext>
            </a:extLst>
          </p:cNvPr>
          <p:cNvPicPr>
            <a:picLocks noChangeAspect="1"/>
          </p:cNvPicPr>
          <p:nvPr/>
        </p:nvPicPr>
        <p:blipFill>
          <a:blip r:embed="rId2"/>
          <a:stretch>
            <a:fillRect/>
          </a:stretch>
        </p:blipFill>
        <p:spPr>
          <a:xfrm>
            <a:off x="2007058" y="762000"/>
            <a:ext cx="5126722" cy="4929065"/>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5" name="Picture 4">
            <a:extLst>
              <a:ext uri="{FF2B5EF4-FFF2-40B4-BE49-F238E27FC236}">
                <a16:creationId xmlns:a16="http://schemas.microsoft.com/office/drawing/2014/main" id="{01B87D84-580C-3A8A-77A6-C4F82C8C4D0D}"/>
              </a:ext>
            </a:extLst>
          </p:cNvPr>
          <p:cNvPicPr>
            <a:picLocks noChangeAspect="1"/>
          </p:cNvPicPr>
          <p:nvPr/>
        </p:nvPicPr>
        <p:blipFill>
          <a:blip r:embed="rId2"/>
          <a:stretch>
            <a:fillRect/>
          </a:stretch>
        </p:blipFill>
        <p:spPr>
          <a:xfrm>
            <a:off x="1781175" y="1212936"/>
            <a:ext cx="558165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EA8AFF99-D28D-C82E-58C0-CA5EEA536D7A}"/>
              </a:ext>
            </a:extLst>
          </p:cNvPr>
          <p:cNvPicPr>
            <a:picLocks noChangeAspect="1"/>
          </p:cNvPicPr>
          <p:nvPr/>
        </p:nvPicPr>
        <p:blipFill>
          <a:blip r:embed="rId2"/>
          <a:stretch>
            <a:fillRect/>
          </a:stretch>
        </p:blipFill>
        <p:spPr>
          <a:xfrm>
            <a:off x="981075" y="1220368"/>
            <a:ext cx="71818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3" name="Picture 2">
            <a:extLst>
              <a:ext uri="{FF2B5EF4-FFF2-40B4-BE49-F238E27FC236}">
                <a16:creationId xmlns:a16="http://schemas.microsoft.com/office/drawing/2014/main" id="{107839D0-B90E-A0DD-8B8C-0A4F0831E5F4}"/>
              </a:ext>
            </a:extLst>
          </p:cNvPr>
          <p:cNvPicPr>
            <a:picLocks noChangeAspect="1"/>
          </p:cNvPicPr>
          <p:nvPr/>
        </p:nvPicPr>
        <p:blipFill>
          <a:blip r:embed="rId2"/>
          <a:stretch>
            <a:fillRect/>
          </a:stretch>
        </p:blipFill>
        <p:spPr>
          <a:xfrm>
            <a:off x="2634996" y="291011"/>
            <a:ext cx="3874008" cy="5995489"/>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3880025C-86F9-8F94-2738-4285843C7F23}"/>
              </a:ext>
            </a:extLst>
          </p:cNvPr>
          <p:cNvPicPr>
            <a:picLocks noChangeAspect="1"/>
          </p:cNvPicPr>
          <p:nvPr/>
        </p:nvPicPr>
        <p:blipFill>
          <a:blip r:embed="rId2"/>
          <a:stretch>
            <a:fillRect/>
          </a:stretch>
        </p:blipFill>
        <p:spPr>
          <a:xfrm>
            <a:off x="2264988" y="1104900"/>
            <a:ext cx="4614022" cy="4648200"/>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5" name="Picture 4">
            <a:extLst>
              <a:ext uri="{FF2B5EF4-FFF2-40B4-BE49-F238E27FC236}">
                <a16:creationId xmlns:a16="http://schemas.microsoft.com/office/drawing/2014/main" id="{A116FDF6-D0FC-7A11-1124-77DB3F418D77}"/>
              </a:ext>
            </a:extLst>
          </p:cNvPr>
          <p:cNvPicPr>
            <a:picLocks noChangeAspect="1"/>
          </p:cNvPicPr>
          <p:nvPr/>
        </p:nvPicPr>
        <p:blipFill>
          <a:blip r:embed="rId2"/>
          <a:stretch>
            <a:fillRect/>
          </a:stretch>
        </p:blipFill>
        <p:spPr>
          <a:xfrm>
            <a:off x="1681162" y="1315618"/>
            <a:ext cx="5781675" cy="48196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2F9EC10F-C3AB-2BE2-E6EF-A212EF8A5E99}"/>
              </a:ext>
            </a:extLst>
          </p:cNvPr>
          <p:cNvPicPr>
            <a:picLocks noChangeAspect="1"/>
          </p:cNvPicPr>
          <p:nvPr/>
        </p:nvPicPr>
        <p:blipFill>
          <a:blip r:embed="rId2"/>
          <a:stretch>
            <a:fillRect/>
          </a:stretch>
        </p:blipFill>
        <p:spPr>
          <a:xfrm>
            <a:off x="1114425" y="1191643"/>
            <a:ext cx="6915150"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F0D84F71-6E1E-6E9A-E8FD-5B06B4456400}"/>
              </a:ext>
            </a:extLst>
          </p:cNvPr>
          <p:cNvPicPr>
            <a:picLocks noChangeAspect="1"/>
          </p:cNvPicPr>
          <p:nvPr/>
        </p:nvPicPr>
        <p:blipFill>
          <a:blip r:embed="rId2"/>
          <a:stretch>
            <a:fillRect/>
          </a:stretch>
        </p:blipFill>
        <p:spPr>
          <a:xfrm>
            <a:off x="2736596" y="457200"/>
            <a:ext cx="3670808" cy="5684508"/>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23CBBCF5-DF8A-A860-A0D0-342A95C0A225}"/>
              </a:ext>
            </a:extLst>
          </p:cNvPr>
          <p:cNvPicPr>
            <a:picLocks noChangeAspect="1"/>
          </p:cNvPicPr>
          <p:nvPr/>
        </p:nvPicPr>
        <p:blipFill>
          <a:blip r:embed="rId2"/>
          <a:stretch>
            <a:fillRect/>
          </a:stretch>
        </p:blipFill>
        <p:spPr>
          <a:xfrm>
            <a:off x="1905112" y="1104900"/>
            <a:ext cx="5333775" cy="4648200"/>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5" name="Picture 4">
            <a:extLst>
              <a:ext uri="{FF2B5EF4-FFF2-40B4-BE49-F238E27FC236}">
                <a16:creationId xmlns:a16="http://schemas.microsoft.com/office/drawing/2014/main" id="{A38CBFF9-45A2-45CA-5535-9460B2972369}"/>
              </a:ext>
            </a:extLst>
          </p:cNvPr>
          <p:cNvPicPr>
            <a:picLocks noChangeAspect="1"/>
          </p:cNvPicPr>
          <p:nvPr/>
        </p:nvPicPr>
        <p:blipFill>
          <a:blip r:embed="rId2"/>
          <a:stretch>
            <a:fillRect/>
          </a:stretch>
        </p:blipFill>
        <p:spPr>
          <a:xfrm>
            <a:off x="1590036" y="1167562"/>
            <a:ext cx="596265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March 19</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id="{AA0C1F2F-4548-019A-83DD-CEFAAF4AC9B7}"/>
              </a:ext>
            </a:extLst>
          </p:cNvPr>
          <p:cNvPicPr>
            <a:picLocks noChangeAspect="1"/>
          </p:cNvPicPr>
          <p:nvPr/>
        </p:nvPicPr>
        <p:blipFill>
          <a:blip r:embed="rId2"/>
          <a:stretch>
            <a:fillRect/>
          </a:stretch>
        </p:blipFill>
        <p:spPr>
          <a:xfrm>
            <a:off x="1014412" y="1202487"/>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E86E1A69-6BB3-FC16-E704-5EA6DE777D7B}"/>
              </a:ext>
            </a:extLst>
          </p:cNvPr>
          <p:cNvPicPr>
            <a:picLocks noChangeAspect="1"/>
          </p:cNvPicPr>
          <p:nvPr/>
        </p:nvPicPr>
        <p:blipFill>
          <a:blip r:embed="rId2"/>
          <a:stretch>
            <a:fillRect/>
          </a:stretch>
        </p:blipFill>
        <p:spPr>
          <a:xfrm>
            <a:off x="2705100" y="304800"/>
            <a:ext cx="3733800" cy="5832045"/>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CB68764C-1C83-855F-D61F-15A0180AAAF9}"/>
              </a:ext>
            </a:extLst>
          </p:cNvPr>
          <p:cNvPicPr>
            <a:picLocks noChangeAspect="1"/>
          </p:cNvPicPr>
          <p:nvPr/>
        </p:nvPicPr>
        <p:blipFill>
          <a:blip r:embed="rId2"/>
          <a:stretch>
            <a:fillRect/>
          </a:stretch>
        </p:blipFill>
        <p:spPr>
          <a:xfrm>
            <a:off x="1863233" y="1272339"/>
            <a:ext cx="5417533" cy="3657600"/>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D6D655D3-1DC0-F8FC-C69C-E1E51FCE8CCF}"/>
              </a:ext>
            </a:extLst>
          </p:cNvPr>
          <p:cNvPicPr>
            <a:picLocks noChangeAspect="1"/>
          </p:cNvPicPr>
          <p:nvPr/>
        </p:nvPicPr>
        <p:blipFill>
          <a:blip r:embed="rId2"/>
          <a:stretch>
            <a:fillRect/>
          </a:stretch>
        </p:blipFill>
        <p:spPr>
          <a:xfrm>
            <a:off x="1924050" y="1143000"/>
            <a:ext cx="5295900"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4" name="Picture 3">
            <a:extLst>
              <a:ext uri="{FF2B5EF4-FFF2-40B4-BE49-F238E27FC236}">
                <a16:creationId xmlns:a16="http://schemas.microsoft.com/office/drawing/2014/main" id="{F1DCBF09-53A5-DF50-1B4A-929E70C1C93D}"/>
              </a:ext>
            </a:extLst>
          </p:cNvPr>
          <p:cNvPicPr>
            <a:picLocks noChangeAspect="1"/>
          </p:cNvPicPr>
          <p:nvPr/>
        </p:nvPicPr>
        <p:blipFill>
          <a:blip r:embed="rId2"/>
          <a:stretch>
            <a:fillRect/>
          </a:stretch>
        </p:blipFill>
        <p:spPr>
          <a:xfrm>
            <a:off x="985834" y="1155702"/>
            <a:ext cx="717232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77,650 in January 2025, up from a December 2024 posting count of 69,388.</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(16,554 postings), </a:t>
            </a:r>
            <a:r>
              <a:rPr lang="en-US" sz="1900" b="1" dirty="0"/>
              <a:t>Retail Trade </a:t>
            </a:r>
            <a:r>
              <a:rPr lang="en-US" sz="1900" dirty="0"/>
              <a:t>(7,557 posting), </a:t>
            </a:r>
            <a:r>
              <a:rPr lang="en-US" sz="1900" b="1" dirty="0"/>
              <a:t>Manufacturing </a:t>
            </a:r>
            <a:r>
              <a:rPr lang="en-US" sz="1900" dirty="0"/>
              <a:t>(5,595 postings), and </a:t>
            </a:r>
            <a:r>
              <a:rPr lang="en-US" sz="1900" b="1" dirty="0"/>
              <a:t> Professional, Scientific, &amp; Technical Occupations </a:t>
            </a:r>
          </a:p>
          <a:p>
            <a:r>
              <a:rPr lang="en-US" sz="1900" dirty="0"/>
              <a:t>(5,454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(4,714 postings), </a:t>
            </a:r>
            <a:r>
              <a:rPr lang="en-US" sz="1900" b="1" dirty="0"/>
              <a:t>Retail Salespersons </a:t>
            </a:r>
            <a:r>
              <a:rPr lang="en-US" sz="1900" dirty="0"/>
              <a:t>(2,456 postings),</a:t>
            </a:r>
            <a:r>
              <a:rPr lang="en-US" sz="1900" b="1" dirty="0"/>
              <a:t> Home Health &amp; Personal Care Aides </a:t>
            </a:r>
            <a:r>
              <a:rPr lang="en-US" sz="1900" dirty="0"/>
              <a:t>(1,992 postings), and </a:t>
            </a:r>
            <a:r>
              <a:rPr lang="en-US" sz="1900" b="1" dirty="0"/>
              <a:t>Supervisors of Retail Sales Workers </a:t>
            </a:r>
            <a:r>
              <a:rPr lang="en-US" sz="1900" dirty="0"/>
              <a:t>(1,473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FE5E75AB-BC7D-5D7B-4F20-118B9FBBADA9}"/>
              </a:ext>
            </a:extLst>
          </p:cNvPr>
          <p:cNvPicPr>
            <a:picLocks noChangeAspect="1"/>
          </p:cNvPicPr>
          <p:nvPr/>
        </p:nvPicPr>
        <p:blipFill>
          <a:blip r:embed="rId2"/>
          <a:stretch>
            <a:fillRect/>
          </a:stretch>
        </p:blipFill>
        <p:spPr>
          <a:xfrm>
            <a:off x="252412" y="1638300"/>
            <a:ext cx="8639175" cy="35814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4" name="Picture 3">
            <a:extLst>
              <a:ext uri="{FF2B5EF4-FFF2-40B4-BE49-F238E27FC236}">
                <a16:creationId xmlns:a16="http://schemas.microsoft.com/office/drawing/2014/main" id="{0287F67D-A456-EC24-062A-3AA9A94DD31B}"/>
              </a:ext>
            </a:extLst>
          </p:cNvPr>
          <p:cNvPicPr>
            <a:picLocks noChangeAspect="1"/>
          </p:cNvPicPr>
          <p:nvPr/>
        </p:nvPicPr>
        <p:blipFill>
          <a:blip r:embed="rId2"/>
          <a:stretch>
            <a:fillRect/>
          </a:stretch>
        </p:blipFill>
        <p:spPr>
          <a:xfrm>
            <a:off x="642937" y="1233487"/>
            <a:ext cx="7858125"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2" name="Picture 1">
            <a:extLst>
              <a:ext uri="{FF2B5EF4-FFF2-40B4-BE49-F238E27FC236}">
                <a16:creationId xmlns:a16="http://schemas.microsoft.com/office/drawing/2014/main" id="{10E0C36A-E195-170C-A9CC-78A8BC975D1B}"/>
              </a:ext>
            </a:extLst>
          </p:cNvPr>
          <p:cNvPicPr>
            <a:picLocks noChangeAspect="1"/>
          </p:cNvPicPr>
          <p:nvPr/>
        </p:nvPicPr>
        <p:blipFill>
          <a:blip r:embed="rId2"/>
          <a:stretch>
            <a:fillRect/>
          </a:stretch>
        </p:blipFill>
        <p:spPr>
          <a:xfrm>
            <a:off x="2820733" y="240923"/>
            <a:ext cx="3502533" cy="6065089"/>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5" name="Picture 4">
            <a:extLst>
              <a:ext uri="{FF2B5EF4-FFF2-40B4-BE49-F238E27FC236}">
                <a16:creationId xmlns:a16="http://schemas.microsoft.com/office/drawing/2014/main" id="{6D60421F-2D9F-5B59-441D-B17881D449EE}"/>
              </a:ext>
            </a:extLst>
          </p:cNvPr>
          <p:cNvPicPr>
            <a:picLocks noChangeAspect="1"/>
          </p:cNvPicPr>
          <p:nvPr/>
        </p:nvPicPr>
        <p:blipFill>
          <a:blip r:embed="rId2"/>
          <a:stretch>
            <a:fillRect/>
          </a:stretch>
        </p:blipFill>
        <p:spPr>
          <a:xfrm>
            <a:off x="1766886" y="1066800"/>
            <a:ext cx="5610225" cy="50101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3F5FF-5616-48D3-B72D-C299869A7431}">
  <ds:schemaRefs>
    <ds:schemaRef ds:uri="http://www.w3.org/XML/1998/namespace"/>
    <ds:schemaRef ds:uri="http://purl.org/dc/dcmitype/"/>
    <ds:schemaRef ds:uri="http://schemas.openxmlformats.org/package/2006/metadata/core-properties"/>
    <ds:schemaRef ds:uri="http://schemas.microsoft.com/office/infopath/2007/PartnerControls"/>
    <ds:schemaRef ds:uri="http://schemas.microsoft.com/sharepoint/v3"/>
    <ds:schemaRef ds:uri="http://purl.org/dc/terms/"/>
    <ds:schemaRef ds:uri="http://purl.org/dc/elements/1.1/"/>
    <ds:schemaRef ds:uri="http://schemas.microsoft.com/office/2006/documentManagement/types"/>
    <ds:schemaRef ds:uri="26e7f4b6-3714-4cf5-b0ae-a47b16f23eba"/>
    <ds:schemaRef ds:uri="c867d1a5-5827-4927-b797-91c0fe867b8f"/>
    <ds:schemaRef ds:uri="http://schemas.microsoft.com/office/2006/metadata/properties"/>
  </ds:schemaRefs>
</ds:datastoreItem>
</file>

<file path=customXml/itemProps2.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107493</TotalTime>
  <Words>1349</Words>
  <Application>Microsoft Office PowerPoint</Application>
  <PresentationFormat>On-screen Show (4:3)</PresentationFormat>
  <Paragraphs>171</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1635</cp:revision>
  <cp:lastPrinted>2025-02-19T22:38:27Z</cp:lastPrinted>
  <dcterms:created xsi:type="dcterms:W3CDTF">2016-10-12T17:47:24Z</dcterms:created>
  <dcterms:modified xsi:type="dcterms:W3CDTF">2025-02-20T14:44:43Z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